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56" d="100"/>
          <a:sy n="56" d="100"/>
        </p:scale>
        <p:origin x="5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2440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gamma.app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s://gamma.app" TargetMode="Externa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hyperlink" Target="https://gamma.ap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s://gamma.app" TargetMode="Externa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gamma.app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hyperlink" Target="https://gamma.ap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s://gamma.app" TargetMode="Externa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s://gamma.app" TargetMode="Externa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81B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833199" y="2084784"/>
            <a:ext cx="7477601" cy="16663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6561"/>
              </a:lnSpc>
              <a:buNone/>
            </a:pPr>
            <a:r>
              <a:rPr lang="en-US" sz="5249" b="1" dirty="0">
                <a:solidFill>
                  <a:srgbClr val="F0FCFF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Introduction to Chatbots</a:t>
            </a:r>
            <a:endParaRPr lang="en-US" sz="5249" dirty="0"/>
          </a:p>
        </p:txBody>
      </p:sp>
      <p:sp>
        <p:nvSpPr>
          <p:cNvPr id="6" name="Text 2"/>
          <p:cNvSpPr/>
          <p:nvPr/>
        </p:nvSpPr>
        <p:spPr>
          <a:xfrm>
            <a:off x="833199" y="4084439"/>
            <a:ext cx="7477601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Chatbots are computer programs designed to simulate conversation with human users. They are used in a wide range of applications, including customer service, information retrieval, and now, in the field of education and learning.</a:t>
            </a:r>
            <a:endParaRPr lang="en-US" sz="1750" dirty="0"/>
          </a:p>
        </p:txBody>
      </p:sp>
      <p:sp>
        <p:nvSpPr>
          <p:cNvPr id="7" name="Shape 3"/>
          <p:cNvSpPr/>
          <p:nvPr/>
        </p:nvSpPr>
        <p:spPr>
          <a:xfrm>
            <a:off x="833199" y="5772626"/>
            <a:ext cx="355402" cy="355402"/>
          </a:xfrm>
          <a:prstGeom prst="roundRect">
            <a:avLst>
              <a:gd name="adj" fmla="val 25726039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819" y="5780246"/>
            <a:ext cx="340162" cy="340162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1299686" y="5755958"/>
            <a:ext cx="2638306" cy="38885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062"/>
              </a:lnSpc>
              <a:buNone/>
            </a:pPr>
            <a:r>
              <a:rPr lang="en-US" sz="2187" b="1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by Masoud Shahabian</a:t>
            </a:r>
            <a:endParaRPr lang="en-US" sz="2187" dirty="0"/>
          </a:p>
        </p:txBody>
      </p:sp>
      <p:pic>
        <p:nvPicPr>
          <p:cNvPr id="10" name="Image 3" descr="preencoded.png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81B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4490799" y="1346121"/>
            <a:ext cx="9306401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0FCFF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Benefits of Using Chatbots in Education and Learning</a:t>
            </a:r>
            <a:endParaRPr lang="en-US" sz="4374" dirty="0"/>
          </a:p>
        </p:txBody>
      </p:sp>
      <p:sp>
        <p:nvSpPr>
          <p:cNvPr id="6" name="Shape 2"/>
          <p:cNvSpPr/>
          <p:nvPr/>
        </p:nvSpPr>
        <p:spPr>
          <a:xfrm>
            <a:off x="4490799" y="3241715"/>
            <a:ext cx="499943" cy="499943"/>
          </a:xfrm>
          <a:prstGeom prst="roundRect">
            <a:avLst>
              <a:gd name="adj" fmla="val 80001"/>
            </a:avLst>
          </a:prstGeom>
          <a:solidFill>
            <a:srgbClr val="0A081B"/>
          </a:solidFill>
          <a:ln w="22860">
            <a:solidFill>
              <a:srgbClr val="16FFBB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668679" y="3283387"/>
            <a:ext cx="144185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16FFBB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1</a:t>
            </a:r>
            <a:endParaRPr lang="en-US" sz="2624" dirty="0"/>
          </a:p>
        </p:txBody>
      </p:sp>
      <p:sp>
        <p:nvSpPr>
          <p:cNvPr id="8" name="Text 4"/>
          <p:cNvSpPr/>
          <p:nvPr/>
        </p:nvSpPr>
        <p:spPr>
          <a:xfrm>
            <a:off x="5212913" y="3318034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16FFBB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24/7 Availability</a:t>
            </a:r>
            <a:endParaRPr lang="en-US" sz="2187" dirty="0"/>
          </a:p>
        </p:txBody>
      </p:sp>
      <p:sp>
        <p:nvSpPr>
          <p:cNvPr id="9" name="Text 5"/>
          <p:cNvSpPr/>
          <p:nvPr/>
        </p:nvSpPr>
        <p:spPr>
          <a:xfrm>
            <a:off x="5212913" y="3798451"/>
            <a:ext cx="382000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Chatbots can provide instant support to students, enhancing accessibility and flexibility in learning.</a:t>
            </a:r>
            <a:endParaRPr lang="en-US" sz="1750" dirty="0"/>
          </a:p>
        </p:txBody>
      </p:sp>
      <p:sp>
        <p:nvSpPr>
          <p:cNvPr id="10" name="Shape 6"/>
          <p:cNvSpPr/>
          <p:nvPr/>
        </p:nvSpPr>
        <p:spPr>
          <a:xfrm>
            <a:off x="9255085" y="3241715"/>
            <a:ext cx="499943" cy="499943"/>
          </a:xfrm>
          <a:prstGeom prst="roundRect">
            <a:avLst>
              <a:gd name="adj" fmla="val 80001"/>
            </a:avLst>
          </a:prstGeom>
          <a:solidFill>
            <a:srgbClr val="0A081B"/>
          </a:solidFill>
          <a:ln w="22860">
            <a:solidFill>
              <a:srgbClr val="29DDDA"/>
            </a:solidFill>
            <a:prstDash val="solid"/>
          </a:ln>
        </p:spPr>
      </p:sp>
      <p:sp>
        <p:nvSpPr>
          <p:cNvPr id="11" name="Text 7"/>
          <p:cNvSpPr/>
          <p:nvPr/>
        </p:nvSpPr>
        <p:spPr>
          <a:xfrm>
            <a:off x="9412367" y="3283387"/>
            <a:ext cx="18538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29DDDA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2</a:t>
            </a:r>
            <a:endParaRPr lang="en-US" sz="2624" dirty="0"/>
          </a:p>
        </p:txBody>
      </p:sp>
      <p:sp>
        <p:nvSpPr>
          <p:cNvPr id="12" name="Text 8"/>
          <p:cNvSpPr/>
          <p:nvPr/>
        </p:nvSpPr>
        <p:spPr>
          <a:xfrm>
            <a:off x="9977199" y="3318034"/>
            <a:ext cx="3201591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29DDDA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Personalized Assistance</a:t>
            </a:r>
            <a:endParaRPr lang="en-US" sz="2187" dirty="0"/>
          </a:p>
        </p:txBody>
      </p:sp>
      <p:sp>
        <p:nvSpPr>
          <p:cNvPr id="13" name="Text 9"/>
          <p:cNvSpPr/>
          <p:nvPr/>
        </p:nvSpPr>
        <p:spPr>
          <a:xfrm>
            <a:off x="9977199" y="3798451"/>
            <a:ext cx="3820001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They offer personalized learning experiences by catering to individual needs, progress tracking, and customized teaching methods.</a:t>
            </a:r>
            <a:endParaRPr lang="en-US" sz="1750" dirty="0"/>
          </a:p>
        </p:txBody>
      </p:sp>
      <p:sp>
        <p:nvSpPr>
          <p:cNvPr id="14" name="Shape 10"/>
          <p:cNvSpPr/>
          <p:nvPr/>
        </p:nvSpPr>
        <p:spPr>
          <a:xfrm>
            <a:off x="4490799" y="5615821"/>
            <a:ext cx="499943" cy="499943"/>
          </a:xfrm>
          <a:prstGeom prst="roundRect">
            <a:avLst>
              <a:gd name="adj" fmla="val 80001"/>
            </a:avLst>
          </a:prstGeom>
          <a:solidFill>
            <a:srgbClr val="0A081B"/>
          </a:solidFill>
          <a:ln w="22860">
            <a:solidFill>
              <a:srgbClr val="37A7E7"/>
            </a:solidFill>
            <a:prstDash val="solid"/>
          </a:ln>
        </p:spPr>
      </p:sp>
      <p:sp>
        <p:nvSpPr>
          <p:cNvPr id="15" name="Text 11"/>
          <p:cNvSpPr/>
          <p:nvPr/>
        </p:nvSpPr>
        <p:spPr>
          <a:xfrm>
            <a:off x="4643199" y="5657493"/>
            <a:ext cx="195143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37A7E7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3</a:t>
            </a:r>
            <a:endParaRPr lang="en-US" sz="2624" dirty="0"/>
          </a:p>
        </p:txBody>
      </p:sp>
      <p:sp>
        <p:nvSpPr>
          <p:cNvPr id="16" name="Text 12"/>
          <p:cNvSpPr/>
          <p:nvPr/>
        </p:nvSpPr>
        <p:spPr>
          <a:xfrm>
            <a:off x="5212913" y="5692140"/>
            <a:ext cx="2626519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37A7E7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Interactive Learning</a:t>
            </a:r>
            <a:endParaRPr lang="en-US" sz="2187" dirty="0"/>
          </a:p>
        </p:txBody>
      </p:sp>
      <p:sp>
        <p:nvSpPr>
          <p:cNvPr id="17" name="Text 13"/>
          <p:cNvSpPr/>
          <p:nvPr/>
        </p:nvSpPr>
        <p:spPr>
          <a:xfrm>
            <a:off x="5212913" y="6172557"/>
            <a:ext cx="8584287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Chatbots engage students in interactive conversations, quizzes, and games, making learning more engaging and enjoyable.</a:t>
            </a:r>
            <a:endParaRPr lang="en-US" sz="1750" dirty="0"/>
          </a:p>
        </p:txBody>
      </p:sp>
      <p:pic>
        <p:nvPicPr>
          <p:cNvPr id="18" name="Image 2" descr="preencoded.png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81B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2624376" y="1656159"/>
            <a:ext cx="9381649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0FCFF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Examples of Chatbot Applications in Education</a:t>
            </a:r>
            <a:endParaRPr lang="en-US" sz="4374" dirty="0"/>
          </a:p>
        </p:txBody>
      </p:sp>
      <p:sp>
        <p:nvSpPr>
          <p:cNvPr id="5" name="Shape 2"/>
          <p:cNvSpPr/>
          <p:nvPr/>
        </p:nvSpPr>
        <p:spPr>
          <a:xfrm>
            <a:off x="2624376" y="3489246"/>
            <a:ext cx="9381649" cy="3084195"/>
          </a:xfrm>
          <a:prstGeom prst="roundRect">
            <a:avLst>
              <a:gd name="adj" fmla="val 12968"/>
            </a:avLst>
          </a:prstGeom>
          <a:solidFill>
            <a:srgbClr val="0A081B"/>
          </a:solidFill>
          <a:ln w="53340">
            <a:solidFill>
              <a:srgbClr val="302E41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2899886" y="3683437"/>
            <a:ext cx="4189333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Language Learning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7541181" y="3683437"/>
            <a:ext cx="4189333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Chatbots are used to practice language skills through conversation and exercises.</a:t>
            </a:r>
            <a:endParaRPr lang="en-US" sz="1750" dirty="0"/>
          </a:p>
        </p:txBody>
      </p:sp>
      <p:sp>
        <p:nvSpPr>
          <p:cNvPr id="8" name="Text 5"/>
          <p:cNvSpPr/>
          <p:nvPr/>
        </p:nvSpPr>
        <p:spPr>
          <a:xfrm>
            <a:off x="2899886" y="4675942"/>
            <a:ext cx="4189333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Virtual Tutoring</a:t>
            </a:r>
            <a:endParaRPr lang="en-US" sz="1750" dirty="0"/>
          </a:p>
        </p:txBody>
      </p:sp>
      <p:sp>
        <p:nvSpPr>
          <p:cNvPr id="9" name="Text 6"/>
          <p:cNvSpPr/>
          <p:nvPr/>
        </p:nvSpPr>
        <p:spPr>
          <a:xfrm>
            <a:off x="7541181" y="4675942"/>
            <a:ext cx="4189333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Students use chatbots for one-on-one tutoring and homework assistance.</a:t>
            </a:r>
            <a:endParaRPr lang="en-US" sz="1750" dirty="0"/>
          </a:p>
        </p:txBody>
      </p:sp>
      <p:sp>
        <p:nvSpPr>
          <p:cNvPr id="10" name="Text 7"/>
          <p:cNvSpPr/>
          <p:nvPr/>
        </p:nvSpPr>
        <p:spPr>
          <a:xfrm>
            <a:off x="2899886" y="5668447"/>
            <a:ext cx="4189333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Administrative Support</a:t>
            </a:r>
            <a:endParaRPr lang="en-US" sz="1750" dirty="0"/>
          </a:p>
        </p:txBody>
      </p:sp>
      <p:sp>
        <p:nvSpPr>
          <p:cNvPr id="11" name="Text 8"/>
          <p:cNvSpPr/>
          <p:nvPr/>
        </p:nvSpPr>
        <p:spPr>
          <a:xfrm>
            <a:off x="7541181" y="5668447"/>
            <a:ext cx="4189333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Chatbots handle administrative tasks like enrollment, scheduling, and FAQs.</a:t>
            </a:r>
            <a:endParaRPr lang="en-US" sz="1750" dirty="0"/>
          </a:p>
        </p:txBody>
      </p:sp>
      <p:pic>
        <p:nvPicPr>
          <p:cNvPr id="12" name="Image 1" descr="preencoded.png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81B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4490799" y="1461373"/>
            <a:ext cx="9306401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0FCFF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Enhancing Student Engagement with Chatbots</a:t>
            </a:r>
            <a:endParaRPr lang="en-US" sz="4374" dirty="0"/>
          </a:p>
        </p:txBody>
      </p:sp>
      <p:sp>
        <p:nvSpPr>
          <p:cNvPr id="6" name="Shape 2"/>
          <p:cNvSpPr/>
          <p:nvPr/>
        </p:nvSpPr>
        <p:spPr>
          <a:xfrm>
            <a:off x="4490799" y="3183374"/>
            <a:ext cx="4542115" cy="2036683"/>
          </a:xfrm>
          <a:prstGeom prst="roundRect">
            <a:avLst>
              <a:gd name="adj" fmla="val 19638"/>
            </a:avLst>
          </a:prstGeom>
          <a:solidFill>
            <a:srgbClr val="0A081B"/>
          </a:solidFill>
          <a:ln w="22860">
            <a:solidFill>
              <a:srgbClr val="16FFBB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735830" y="3428405"/>
            <a:ext cx="237232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16FFBB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Adaptive Learning</a:t>
            </a:r>
            <a:endParaRPr lang="en-US" sz="2187" dirty="0"/>
          </a:p>
        </p:txBody>
      </p:sp>
      <p:sp>
        <p:nvSpPr>
          <p:cNvPr id="8" name="Text 4"/>
          <p:cNvSpPr/>
          <p:nvPr/>
        </p:nvSpPr>
        <p:spPr>
          <a:xfrm>
            <a:off x="4735830" y="3908822"/>
            <a:ext cx="4052054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Chatbots adapt to the student's learning speed, style, and preferences, keeping them engaged.</a:t>
            </a:r>
            <a:endParaRPr lang="en-US" sz="1750" dirty="0"/>
          </a:p>
        </p:txBody>
      </p:sp>
      <p:sp>
        <p:nvSpPr>
          <p:cNvPr id="9" name="Shape 5"/>
          <p:cNvSpPr/>
          <p:nvPr/>
        </p:nvSpPr>
        <p:spPr>
          <a:xfrm>
            <a:off x="9255085" y="3183374"/>
            <a:ext cx="4542115" cy="2036683"/>
          </a:xfrm>
          <a:prstGeom prst="roundRect">
            <a:avLst>
              <a:gd name="adj" fmla="val 19638"/>
            </a:avLst>
          </a:prstGeom>
          <a:solidFill>
            <a:srgbClr val="0A081B"/>
          </a:solidFill>
          <a:ln w="22860">
            <a:solidFill>
              <a:srgbClr val="29DDDA"/>
            </a:solidFill>
            <a:prstDash val="solid"/>
          </a:ln>
        </p:spPr>
      </p:sp>
      <p:sp>
        <p:nvSpPr>
          <p:cNvPr id="10" name="Text 6"/>
          <p:cNvSpPr/>
          <p:nvPr/>
        </p:nvSpPr>
        <p:spPr>
          <a:xfrm>
            <a:off x="9500116" y="3428405"/>
            <a:ext cx="2248972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29DDDA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Instant Feedback</a:t>
            </a:r>
            <a:endParaRPr lang="en-US" sz="2187" dirty="0"/>
          </a:p>
        </p:txBody>
      </p:sp>
      <p:sp>
        <p:nvSpPr>
          <p:cNvPr id="11" name="Text 7"/>
          <p:cNvSpPr/>
          <p:nvPr/>
        </p:nvSpPr>
        <p:spPr>
          <a:xfrm>
            <a:off x="9500116" y="3908822"/>
            <a:ext cx="4052054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They provide immediate feedback on quizzes and assignments, keeping students motivated and informed.</a:t>
            </a:r>
            <a:endParaRPr lang="en-US" sz="1750" dirty="0"/>
          </a:p>
        </p:txBody>
      </p:sp>
      <p:sp>
        <p:nvSpPr>
          <p:cNvPr id="12" name="Shape 8"/>
          <p:cNvSpPr/>
          <p:nvPr/>
        </p:nvSpPr>
        <p:spPr>
          <a:xfrm>
            <a:off x="4490799" y="5442228"/>
            <a:ext cx="9306401" cy="1325880"/>
          </a:xfrm>
          <a:prstGeom prst="roundRect">
            <a:avLst>
              <a:gd name="adj" fmla="val 30166"/>
            </a:avLst>
          </a:prstGeom>
          <a:solidFill>
            <a:srgbClr val="0A081B"/>
          </a:solidFill>
          <a:ln w="22860">
            <a:solidFill>
              <a:srgbClr val="37A7E7"/>
            </a:solidFill>
            <a:prstDash val="solid"/>
          </a:ln>
        </p:spPr>
      </p:sp>
      <p:sp>
        <p:nvSpPr>
          <p:cNvPr id="13" name="Text 9"/>
          <p:cNvSpPr/>
          <p:nvPr/>
        </p:nvSpPr>
        <p:spPr>
          <a:xfrm>
            <a:off x="4735830" y="5687258"/>
            <a:ext cx="271653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37A7E7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Interactive Activities</a:t>
            </a:r>
            <a:endParaRPr lang="en-US" sz="2187" dirty="0"/>
          </a:p>
        </p:txBody>
      </p:sp>
      <p:sp>
        <p:nvSpPr>
          <p:cNvPr id="14" name="Text 10"/>
          <p:cNvSpPr/>
          <p:nvPr/>
        </p:nvSpPr>
        <p:spPr>
          <a:xfrm>
            <a:off x="4735830" y="6167676"/>
            <a:ext cx="8816340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Students can participate in interactive learning games and simulations offered by chatbots.</a:t>
            </a:r>
            <a:endParaRPr lang="en-US" sz="1750" dirty="0"/>
          </a:p>
        </p:txBody>
      </p:sp>
      <p:pic>
        <p:nvPicPr>
          <p:cNvPr id="15" name="Image 2" descr="preencoded.png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30791"/>
          </a:xfrm>
          <a:prstGeom prst="rect">
            <a:avLst/>
          </a:prstGeom>
          <a:solidFill>
            <a:srgbClr val="0A081B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657600" cy="8230791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4486156" y="607576"/>
            <a:ext cx="9315688" cy="138112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37"/>
              </a:lnSpc>
              <a:buNone/>
            </a:pPr>
            <a:r>
              <a:rPr lang="en-US" sz="4350" b="1" dirty="0">
                <a:solidFill>
                  <a:srgbClr val="F0FCFF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Personalized Learning Experiences with Chatbots</a:t>
            </a:r>
            <a:endParaRPr lang="en-US" sz="4350" dirty="0"/>
          </a:p>
        </p:txBody>
      </p:sp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6156" y="2320052"/>
            <a:ext cx="1104781" cy="1767721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>
            <a:off x="5922288" y="2540913"/>
            <a:ext cx="2209681" cy="3452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19"/>
              </a:lnSpc>
              <a:buNone/>
            </a:pPr>
            <a:r>
              <a:rPr lang="en-US" sz="2175" b="1" dirty="0">
                <a:solidFill>
                  <a:srgbClr val="16FFBB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Assessment</a:t>
            </a:r>
            <a:endParaRPr lang="en-US" sz="2175" dirty="0"/>
          </a:p>
        </p:txBody>
      </p:sp>
      <p:sp>
        <p:nvSpPr>
          <p:cNvPr id="8" name="Text 3"/>
          <p:cNvSpPr/>
          <p:nvPr/>
        </p:nvSpPr>
        <p:spPr>
          <a:xfrm>
            <a:off x="5922288" y="3018711"/>
            <a:ext cx="7879556" cy="70699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84"/>
              </a:lnSpc>
              <a:buNone/>
            </a:pPr>
            <a:r>
              <a:rPr lang="en-US" sz="174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Chatbots assess individual strengths and weaknesses to tailor learning materials effectively.</a:t>
            </a:r>
            <a:endParaRPr lang="en-US" sz="1740" dirty="0"/>
          </a:p>
        </p:txBody>
      </p:sp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6156" y="4087773"/>
            <a:ext cx="1104781" cy="1767721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5922288" y="4308634"/>
            <a:ext cx="2209681" cy="3452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19"/>
              </a:lnSpc>
              <a:buNone/>
            </a:pPr>
            <a:r>
              <a:rPr lang="en-US" sz="2175" b="1" dirty="0">
                <a:solidFill>
                  <a:srgbClr val="29DDDA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Adaptation</a:t>
            </a:r>
            <a:endParaRPr lang="en-US" sz="2175" dirty="0"/>
          </a:p>
        </p:txBody>
      </p:sp>
      <p:sp>
        <p:nvSpPr>
          <p:cNvPr id="11" name="Text 5"/>
          <p:cNvSpPr/>
          <p:nvPr/>
        </p:nvSpPr>
        <p:spPr>
          <a:xfrm>
            <a:off x="5922288" y="4786432"/>
            <a:ext cx="7879556" cy="70699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84"/>
              </a:lnSpc>
              <a:buNone/>
            </a:pPr>
            <a:r>
              <a:rPr lang="en-US" sz="174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They adapt teaching methods and content to match the student's pace and comprehension level.</a:t>
            </a:r>
            <a:endParaRPr lang="en-US" sz="1740" dirty="0"/>
          </a:p>
        </p:txBody>
      </p:sp>
      <p:pic>
        <p:nvPicPr>
          <p:cNvPr id="12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86156" y="5855494"/>
            <a:ext cx="1104781" cy="1767721"/>
          </a:xfrm>
          <a:prstGeom prst="rect">
            <a:avLst/>
          </a:prstGeom>
        </p:spPr>
      </p:pic>
      <p:sp>
        <p:nvSpPr>
          <p:cNvPr id="13" name="Text 6"/>
          <p:cNvSpPr/>
          <p:nvPr/>
        </p:nvSpPr>
        <p:spPr>
          <a:xfrm>
            <a:off x="5922288" y="6076355"/>
            <a:ext cx="2377797" cy="3452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19"/>
              </a:lnSpc>
              <a:buNone/>
            </a:pPr>
            <a:r>
              <a:rPr lang="en-US" sz="2175" b="1" dirty="0">
                <a:solidFill>
                  <a:srgbClr val="37A7E7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Progress Tracking</a:t>
            </a:r>
            <a:endParaRPr lang="en-US" sz="2175" dirty="0"/>
          </a:p>
        </p:txBody>
      </p:sp>
      <p:sp>
        <p:nvSpPr>
          <p:cNvPr id="14" name="Text 7"/>
          <p:cNvSpPr/>
          <p:nvPr/>
        </p:nvSpPr>
        <p:spPr>
          <a:xfrm>
            <a:off x="5922288" y="6554153"/>
            <a:ext cx="7879556" cy="70699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84"/>
              </a:lnSpc>
              <a:buNone/>
            </a:pPr>
            <a:r>
              <a:rPr lang="en-US" sz="174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Chatbots monitor student progress and provide targeted interventions and additional resources as required.</a:t>
            </a:r>
            <a:endParaRPr lang="en-US" sz="1740" dirty="0"/>
          </a:p>
        </p:txBody>
      </p:sp>
      <p:pic>
        <p:nvPicPr>
          <p:cNvPr id="15" name="Image 5" descr="preencoded.png">
            <a:hlinkClick r:id="rId8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81B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2624376" y="2224921"/>
            <a:ext cx="9381649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0FCFF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Chatbots for Assessment and Feedback</a:t>
            </a:r>
            <a:endParaRPr lang="en-US" sz="4374" dirty="0"/>
          </a:p>
        </p:txBody>
      </p:sp>
      <p:sp>
        <p:nvSpPr>
          <p:cNvPr id="5" name="Text 2"/>
          <p:cNvSpPr/>
          <p:nvPr/>
        </p:nvSpPr>
        <p:spPr>
          <a:xfrm>
            <a:off x="2624376" y="4169093"/>
            <a:ext cx="2316242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0FCFF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Quizzes and Tests</a:t>
            </a:r>
            <a:endParaRPr lang="en-US" sz="2187" dirty="0"/>
          </a:p>
        </p:txBody>
      </p:sp>
      <p:sp>
        <p:nvSpPr>
          <p:cNvPr id="6" name="Text 3"/>
          <p:cNvSpPr/>
          <p:nvPr/>
        </p:nvSpPr>
        <p:spPr>
          <a:xfrm>
            <a:off x="2624376" y="4738449"/>
            <a:ext cx="4419838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Promptly conduct quizzes and tests to evaluate student performance and provide instant results.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7593806" y="4169093"/>
            <a:ext cx="2848332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0FCFF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Feedback Mechanism</a:t>
            </a:r>
            <a:endParaRPr lang="en-US" sz="2187" dirty="0"/>
          </a:p>
        </p:txBody>
      </p:sp>
      <p:sp>
        <p:nvSpPr>
          <p:cNvPr id="8" name="Text 5"/>
          <p:cNvSpPr/>
          <p:nvPr/>
        </p:nvSpPr>
        <p:spPr>
          <a:xfrm>
            <a:off x="7593806" y="4738449"/>
            <a:ext cx="4419838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Chatbots offer constructive and personalized feedback on student work, driving improvement.</a:t>
            </a:r>
            <a:endParaRPr lang="en-US" sz="1750" dirty="0"/>
          </a:p>
        </p:txBody>
      </p:sp>
      <p:pic>
        <p:nvPicPr>
          <p:cNvPr id="9" name="Image 1" descr="preencoded.png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81B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833199" y="1354336"/>
            <a:ext cx="9306401" cy="208311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0FCFF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Challenges and Considerations in Implementing Chatbots in Education</a:t>
            </a:r>
            <a:endParaRPr lang="en-US" sz="4374" dirty="0"/>
          </a:p>
        </p:txBody>
      </p:sp>
      <p:sp>
        <p:nvSpPr>
          <p:cNvPr id="6" name="Shape 2"/>
          <p:cNvSpPr/>
          <p:nvPr/>
        </p:nvSpPr>
        <p:spPr>
          <a:xfrm>
            <a:off x="833199" y="3944303"/>
            <a:ext cx="499943" cy="499943"/>
          </a:xfrm>
          <a:prstGeom prst="roundRect">
            <a:avLst>
              <a:gd name="adj" fmla="val 80001"/>
            </a:avLst>
          </a:prstGeom>
          <a:solidFill>
            <a:srgbClr val="0A081B"/>
          </a:solidFill>
          <a:ln w="22860">
            <a:solidFill>
              <a:srgbClr val="16FFBB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1011079" y="3985974"/>
            <a:ext cx="144185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16FFBB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1</a:t>
            </a:r>
            <a:endParaRPr lang="en-US" sz="2624" dirty="0"/>
          </a:p>
        </p:txBody>
      </p:sp>
      <p:sp>
        <p:nvSpPr>
          <p:cNvPr id="8" name="Text 4"/>
          <p:cNvSpPr/>
          <p:nvPr/>
        </p:nvSpPr>
        <p:spPr>
          <a:xfrm>
            <a:off x="1555313" y="4020622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16FFBB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Data Privacy</a:t>
            </a:r>
            <a:endParaRPr lang="en-US" sz="2187" dirty="0"/>
          </a:p>
        </p:txBody>
      </p:sp>
      <p:sp>
        <p:nvSpPr>
          <p:cNvPr id="9" name="Text 5"/>
          <p:cNvSpPr/>
          <p:nvPr/>
        </p:nvSpPr>
        <p:spPr>
          <a:xfrm>
            <a:off x="1555313" y="4501039"/>
            <a:ext cx="382000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Ensuring student data privacy and protection is a critical concern when implementing chatbots.</a:t>
            </a:r>
            <a:endParaRPr lang="en-US" sz="1750" dirty="0"/>
          </a:p>
        </p:txBody>
      </p:sp>
      <p:sp>
        <p:nvSpPr>
          <p:cNvPr id="10" name="Shape 6"/>
          <p:cNvSpPr/>
          <p:nvPr/>
        </p:nvSpPr>
        <p:spPr>
          <a:xfrm>
            <a:off x="5597485" y="3944303"/>
            <a:ext cx="499943" cy="499943"/>
          </a:xfrm>
          <a:prstGeom prst="roundRect">
            <a:avLst>
              <a:gd name="adj" fmla="val 80001"/>
            </a:avLst>
          </a:prstGeom>
          <a:solidFill>
            <a:srgbClr val="0A081B"/>
          </a:solidFill>
          <a:ln w="22860">
            <a:solidFill>
              <a:srgbClr val="29DDDA"/>
            </a:solidFill>
            <a:prstDash val="solid"/>
          </a:ln>
        </p:spPr>
      </p:sp>
      <p:sp>
        <p:nvSpPr>
          <p:cNvPr id="11" name="Text 7"/>
          <p:cNvSpPr/>
          <p:nvPr/>
        </p:nvSpPr>
        <p:spPr>
          <a:xfrm>
            <a:off x="5754767" y="3985974"/>
            <a:ext cx="18538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29DDDA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2</a:t>
            </a:r>
            <a:endParaRPr lang="en-US" sz="2624" dirty="0"/>
          </a:p>
        </p:txBody>
      </p:sp>
      <p:sp>
        <p:nvSpPr>
          <p:cNvPr id="12" name="Text 8"/>
          <p:cNvSpPr/>
          <p:nvPr/>
        </p:nvSpPr>
        <p:spPr>
          <a:xfrm>
            <a:off x="6319599" y="4020622"/>
            <a:ext cx="2401729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29DDDA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Quality Assurance</a:t>
            </a:r>
            <a:endParaRPr lang="en-US" sz="2187" dirty="0"/>
          </a:p>
        </p:txBody>
      </p:sp>
      <p:sp>
        <p:nvSpPr>
          <p:cNvPr id="13" name="Text 9"/>
          <p:cNvSpPr/>
          <p:nvPr/>
        </p:nvSpPr>
        <p:spPr>
          <a:xfrm>
            <a:off x="6319599" y="4501039"/>
            <a:ext cx="382000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Ensuring the accuracy and efficiency of chatbot responses in educational settings.</a:t>
            </a:r>
            <a:endParaRPr lang="en-US" sz="1750" dirty="0"/>
          </a:p>
        </p:txBody>
      </p:sp>
      <p:sp>
        <p:nvSpPr>
          <p:cNvPr id="14" name="Shape 10"/>
          <p:cNvSpPr/>
          <p:nvPr/>
        </p:nvSpPr>
        <p:spPr>
          <a:xfrm>
            <a:off x="833199" y="5963007"/>
            <a:ext cx="499943" cy="499943"/>
          </a:xfrm>
          <a:prstGeom prst="roundRect">
            <a:avLst>
              <a:gd name="adj" fmla="val 80001"/>
            </a:avLst>
          </a:prstGeom>
          <a:solidFill>
            <a:srgbClr val="0A081B"/>
          </a:solidFill>
          <a:ln w="22860">
            <a:solidFill>
              <a:srgbClr val="37A7E7"/>
            </a:solidFill>
            <a:prstDash val="solid"/>
          </a:ln>
        </p:spPr>
      </p:sp>
      <p:sp>
        <p:nvSpPr>
          <p:cNvPr id="15" name="Text 11"/>
          <p:cNvSpPr/>
          <p:nvPr/>
        </p:nvSpPr>
        <p:spPr>
          <a:xfrm>
            <a:off x="985599" y="6004679"/>
            <a:ext cx="195143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37A7E7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3</a:t>
            </a:r>
            <a:endParaRPr lang="en-US" sz="2624" dirty="0"/>
          </a:p>
        </p:txBody>
      </p:sp>
      <p:sp>
        <p:nvSpPr>
          <p:cNvPr id="16" name="Text 12"/>
          <p:cNvSpPr/>
          <p:nvPr/>
        </p:nvSpPr>
        <p:spPr>
          <a:xfrm>
            <a:off x="1555313" y="6039326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37A7E7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User Acceptance</a:t>
            </a:r>
            <a:endParaRPr lang="en-US" sz="2187" dirty="0"/>
          </a:p>
        </p:txBody>
      </p:sp>
      <p:sp>
        <p:nvSpPr>
          <p:cNvPr id="17" name="Text 13"/>
          <p:cNvSpPr/>
          <p:nvPr/>
        </p:nvSpPr>
        <p:spPr>
          <a:xfrm>
            <a:off x="1555313" y="6519743"/>
            <a:ext cx="8584287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Student and faculty acceptance of chatbot technology in the learning environment.</a:t>
            </a:r>
            <a:endParaRPr lang="en-US" sz="1750" dirty="0"/>
          </a:p>
        </p:txBody>
      </p:sp>
      <p:pic>
        <p:nvPicPr>
          <p:cNvPr id="18" name="Image 2" descr="preencoded.png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81B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833199" y="925473"/>
            <a:ext cx="8116252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0FCFF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Conclusion and Key Takeaways</a:t>
            </a:r>
            <a:endParaRPr lang="en-US" sz="4374" dirty="0"/>
          </a:p>
        </p:txBody>
      </p:sp>
      <p:sp>
        <p:nvSpPr>
          <p:cNvPr id="6" name="Shape 2"/>
          <p:cNvSpPr/>
          <p:nvPr/>
        </p:nvSpPr>
        <p:spPr>
          <a:xfrm>
            <a:off x="1152644" y="1953101"/>
            <a:ext cx="27742" cy="5351026"/>
          </a:xfrm>
          <a:prstGeom prst="rect">
            <a:avLst/>
          </a:prstGeom>
          <a:solidFill>
            <a:srgbClr val="302E41"/>
          </a:solidFill>
          <a:ln/>
        </p:spPr>
      </p:sp>
      <p:sp>
        <p:nvSpPr>
          <p:cNvPr id="7" name="Shape 3"/>
          <p:cNvSpPr/>
          <p:nvPr/>
        </p:nvSpPr>
        <p:spPr>
          <a:xfrm>
            <a:off x="1416427" y="2362736"/>
            <a:ext cx="777597" cy="27742"/>
          </a:xfrm>
          <a:prstGeom prst="rect">
            <a:avLst/>
          </a:prstGeom>
          <a:solidFill>
            <a:srgbClr val="16FFBB"/>
          </a:solidFill>
          <a:ln/>
        </p:spPr>
      </p:sp>
      <p:sp>
        <p:nvSpPr>
          <p:cNvPr id="8" name="Shape 4"/>
          <p:cNvSpPr/>
          <p:nvPr/>
        </p:nvSpPr>
        <p:spPr>
          <a:xfrm>
            <a:off x="916484" y="2126694"/>
            <a:ext cx="499943" cy="499943"/>
          </a:xfrm>
          <a:prstGeom prst="roundRect">
            <a:avLst>
              <a:gd name="adj" fmla="val 80001"/>
            </a:avLst>
          </a:prstGeom>
          <a:solidFill>
            <a:srgbClr val="0A081B"/>
          </a:solidFill>
          <a:ln w="22860">
            <a:solidFill>
              <a:srgbClr val="16FFBB"/>
            </a:solidFill>
            <a:prstDash val="solid"/>
          </a:ln>
        </p:spPr>
      </p:sp>
      <p:sp>
        <p:nvSpPr>
          <p:cNvPr id="9" name="Text 5"/>
          <p:cNvSpPr/>
          <p:nvPr/>
        </p:nvSpPr>
        <p:spPr>
          <a:xfrm>
            <a:off x="1094363" y="2168366"/>
            <a:ext cx="144185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16FFBB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1</a:t>
            </a:r>
            <a:endParaRPr lang="en-US" sz="2624" dirty="0"/>
          </a:p>
        </p:txBody>
      </p:sp>
      <p:sp>
        <p:nvSpPr>
          <p:cNvPr id="10" name="Text 6"/>
          <p:cNvSpPr/>
          <p:nvPr/>
        </p:nvSpPr>
        <p:spPr>
          <a:xfrm>
            <a:off x="2388513" y="2175272"/>
            <a:ext cx="4139446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16FFBB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Interactive Learning Experience</a:t>
            </a:r>
            <a:endParaRPr lang="en-US" sz="2187" dirty="0"/>
          </a:p>
        </p:txBody>
      </p:sp>
      <p:sp>
        <p:nvSpPr>
          <p:cNvPr id="11" name="Text 7"/>
          <p:cNvSpPr/>
          <p:nvPr/>
        </p:nvSpPr>
        <p:spPr>
          <a:xfrm>
            <a:off x="2388513" y="2655689"/>
            <a:ext cx="775108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Chatbots enhance the overall learning experience by providing interactive, personalized, and flexible support.</a:t>
            </a:r>
            <a:endParaRPr lang="en-US" sz="1750" dirty="0"/>
          </a:p>
        </p:txBody>
      </p:sp>
      <p:sp>
        <p:nvSpPr>
          <p:cNvPr id="12" name="Shape 8"/>
          <p:cNvSpPr/>
          <p:nvPr/>
        </p:nvSpPr>
        <p:spPr>
          <a:xfrm>
            <a:off x="1416427" y="4220468"/>
            <a:ext cx="777597" cy="27742"/>
          </a:xfrm>
          <a:prstGeom prst="rect">
            <a:avLst/>
          </a:prstGeom>
          <a:solidFill>
            <a:srgbClr val="29DDDA"/>
          </a:solidFill>
          <a:ln/>
        </p:spPr>
      </p:sp>
      <p:sp>
        <p:nvSpPr>
          <p:cNvPr id="13" name="Shape 9"/>
          <p:cNvSpPr/>
          <p:nvPr/>
        </p:nvSpPr>
        <p:spPr>
          <a:xfrm>
            <a:off x="916484" y="3984427"/>
            <a:ext cx="499943" cy="499943"/>
          </a:xfrm>
          <a:prstGeom prst="roundRect">
            <a:avLst>
              <a:gd name="adj" fmla="val 80001"/>
            </a:avLst>
          </a:prstGeom>
          <a:solidFill>
            <a:srgbClr val="0A081B"/>
          </a:solidFill>
          <a:ln w="22860">
            <a:solidFill>
              <a:srgbClr val="29DDDA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1073765" y="4026098"/>
            <a:ext cx="18538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29DDDA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2</a:t>
            </a:r>
            <a:endParaRPr lang="en-US" sz="2624" dirty="0"/>
          </a:p>
        </p:txBody>
      </p:sp>
      <p:sp>
        <p:nvSpPr>
          <p:cNvPr id="15" name="Text 11"/>
          <p:cNvSpPr/>
          <p:nvPr/>
        </p:nvSpPr>
        <p:spPr>
          <a:xfrm>
            <a:off x="2388513" y="4033004"/>
            <a:ext cx="2681883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29DDDA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Data-Driven Insights</a:t>
            </a:r>
            <a:endParaRPr lang="en-US" sz="2187" dirty="0"/>
          </a:p>
        </p:txBody>
      </p:sp>
      <p:sp>
        <p:nvSpPr>
          <p:cNvPr id="16" name="Text 12"/>
          <p:cNvSpPr/>
          <p:nvPr/>
        </p:nvSpPr>
        <p:spPr>
          <a:xfrm>
            <a:off x="2388513" y="4513421"/>
            <a:ext cx="775108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Implementing chatbots offers the opportunity to gather valuable insights for improvement and innovation in education.</a:t>
            </a:r>
            <a:endParaRPr lang="en-US" sz="1750" dirty="0"/>
          </a:p>
        </p:txBody>
      </p:sp>
      <p:sp>
        <p:nvSpPr>
          <p:cNvPr id="17" name="Shape 13"/>
          <p:cNvSpPr/>
          <p:nvPr/>
        </p:nvSpPr>
        <p:spPr>
          <a:xfrm>
            <a:off x="1416427" y="6078200"/>
            <a:ext cx="777597" cy="27742"/>
          </a:xfrm>
          <a:prstGeom prst="rect">
            <a:avLst/>
          </a:prstGeom>
          <a:solidFill>
            <a:srgbClr val="37A7E7"/>
          </a:solidFill>
          <a:ln/>
        </p:spPr>
      </p:sp>
      <p:sp>
        <p:nvSpPr>
          <p:cNvPr id="18" name="Shape 14"/>
          <p:cNvSpPr/>
          <p:nvPr/>
        </p:nvSpPr>
        <p:spPr>
          <a:xfrm>
            <a:off x="916484" y="5842159"/>
            <a:ext cx="499943" cy="499943"/>
          </a:xfrm>
          <a:prstGeom prst="roundRect">
            <a:avLst>
              <a:gd name="adj" fmla="val 80001"/>
            </a:avLst>
          </a:prstGeom>
          <a:solidFill>
            <a:srgbClr val="0A081B"/>
          </a:solidFill>
          <a:ln w="22860">
            <a:solidFill>
              <a:srgbClr val="37A7E7"/>
            </a:solidFill>
            <a:prstDash val="solid"/>
          </a:ln>
        </p:spPr>
      </p:sp>
      <p:sp>
        <p:nvSpPr>
          <p:cNvPr id="19" name="Text 15"/>
          <p:cNvSpPr/>
          <p:nvPr/>
        </p:nvSpPr>
        <p:spPr>
          <a:xfrm>
            <a:off x="1068884" y="5883831"/>
            <a:ext cx="195143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37A7E7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3</a:t>
            </a:r>
            <a:endParaRPr lang="en-US" sz="2624" dirty="0"/>
          </a:p>
        </p:txBody>
      </p:sp>
      <p:sp>
        <p:nvSpPr>
          <p:cNvPr id="20" name="Text 16"/>
          <p:cNvSpPr/>
          <p:nvPr/>
        </p:nvSpPr>
        <p:spPr>
          <a:xfrm>
            <a:off x="2388513" y="5890736"/>
            <a:ext cx="2584847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37A7E7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Evolving Landscape</a:t>
            </a:r>
            <a:endParaRPr lang="en-US" sz="2187" dirty="0"/>
          </a:p>
        </p:txBody>
      </p:sp>
      <p:sp>
        <p:nvSpPr>
          <p:cNvPr id="21" name="Text 17"/>
          <p:cNvSpPr/>
          <p:nvPr/>
        </p:nvSpPr>
        <p:spPr>
          <a:xfrm>
            <a:off x="2388513" y="6371153"/>
            <a:ext cx="775108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Chatbots signify the advancement of educational technology, revolutionizing the way students and teachers interact with information.</a:t>
            </a:r>
            <a:endParaRPr lang="en-US" sz="1750" dirty="0"/>
          </a:p>
        </p:txBody>
      </p:sp>
      <p:pic>
        <p:nvPicPr>
          <p:cNvPr id="22" name="Image 2" descr="preencoded.png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432</Words>
  <Application>Microsoft Office PowerPoint</Application>
  <PresentationFormat>Custom</PresentationFormat>
  <Paragraphs>67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Barlow</vt:lpstr>
      <vt:lpstr>Calibri</vt:lpstr>
      <vt:lpstr>Spline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Microsoft account</cp:lastModifiedBy>
  <cp:revision>1</cp:revision>
  <dcterms:created xsi:type="dcterms:W3CDTF">2024-02-11T22:14:13Z</dcterms:created>
  <dcterms:modified xsi:type="dcterms:W3CDTF">2024-02-11T22:14:08Z</dcterms:modified>
</cp:coreProperties>
</file>